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0" r:id="rId4"/>
  </p:sldMasterIdLst>
  <p:handoutMasterIdLst>
    <p:handoutMasterId r:id="rId40"/>
  </p:handoutMasterIdLst>
  <p:sldIdLst>
    <p:sldId id="256" r:id="rId5"/>
    <p:sldId id="261" r:id="rId6"/>
    <p:sldId id="266" r:id="rId7"/>
    <p:sldId id="267" r:id="rId8"/>
    <p:sldId id="268" r:id="rId9"/>
    <p:sldId id="269" r:id="rId10"/>
    <p:sldId id="275" r:id="rId11"/>
    <p:sldId id="271" r:id="rId12"/>
    <p:sldId id="272" r:id="rId13"/>
    <p:sldId id="273" r:id="rId14"/>
    <p:sldId id="274" r:id="rId15"/>
    <p:sldId id="278" r:id="rId16"/>
    <p:sldId id="276" r:id="rId17"/>
    <p:sldId id="277" r:id="rId18"/>
    <p:sldId id="279" r:id="rId19"/>
    <p:sldId id="280" r:id="rId20"/>
    <p:sldId id="281" r:id="rId21"/>
    <p:sldId id="283" r:id="rId22"/>
    <p:sldId id="284" r:id="rId23"/>
    <p:sldId id="285" r:id="rId24"/>
    <p:sldId id="288" r:id="rId25"/>
    <p:sldId id="287" r:id="rId26"/>
    <p:sldId id="286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26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EAFE4C-7D32-48FC-9B85-751B770A9EA1}">
          <p14:sldIdLst>
            <p14:sldId id="256"/>
            <p14:sldId id="261"/>
            <p14:sldId id="266"/>
          </p14:sldIdLst>
        </p14:section>
        <p14:section name="Untitled Section" id="{B8A7D3AF-DFEE-45DA-BD24-2C6FD2580ABC}">
          <p14:sldIdLst>
            <p14:sldId id="267"/>
            <p14:sldId id="268"/>
            <p14:sldId id="269"/>
            <p14:sldId id="275"/>
            <p14:sldId id="271"/>
            <p14:sldId id="272"/>
            <p14:sldId id="273"/>
            <p14:sldId id="274"/>
            <p14:sldId id="278"/>
            <p14:sldId id="276"/>
            <p14:sldId id="277"/>
            <p14:sldId id="279"/>
            <p14:sldId id="280"/>
            <p14:sldId id="281"/>
            <p14:sldId id="283"/>
            <p14:sldId id="284"/>
            <p14:sldId id="285"/>
            <p14:sldId id="288"/>
            <p14:sldId id="287"/>
            <p14:sldId id="286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80"/>
    <a:srgbClr val="FFDF7D"/>
    <a:srgbClr val="66B3E4"/>
    <a:srgbClr val="ECECEC"/>
    <a:srgbClr val="7FA3BF"/>
    <a:srgbClr val="595959"/>
    <a:srgbClr val="F9F0E0"/>
    <a:srgbClr val="F2F7FA"/>
    <a:srgbClr val="E7E2CA"/>
    <a:srgbClr val="E1E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110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12D67-2B4E-9F55-6EDC-F2256BD021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68C3D-E520-C942-CFB7-27E263C06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296E7-6EEA-4CEF-8F27-97AAB193940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E418-482A-7A43-F10A-2705951C1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5FD8-B708-FF93-D8FD-7A2F3AD61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EA95-EEDE-466E-B94C-8B572EEF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94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F74F-1EB6-8E65-3239-2A1D0494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F22D8-A757-4F69-D5EE-07190EA95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5F975-A29D-FB85-EABE-580FB7C8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30508-9100-C917-88F2-C7700317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D2760-F6E7-3EB1-489A-AE39CD22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960E-EFB5-6806-85A0-36D20302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818DC-C23E-BA2C-4DCC-41DE8A3CC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B6A59-4CB4-6758-2A57-8C006E7D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10A7-427F-5F53-702C-89887F1E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6BD19-12BA-EE7A-38D8-C8ED80BA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9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C14F29-4ABF-D641-A54A-FA659C572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D2CA2-D009-B621-EBA7-241FAEE55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76308-8678-6A27-F387-63D2C5F98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3E1AB-FB86-09B1-E822-F9A1B5D7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D164B-CEB5-4999-764F-DC85B0E2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4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0EA10B1E-4FA2-D72F-F444-DB648FFEB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147" b="4270"/>
          <a:stretch/>
        </p:blipFill>
        <p:spPr>
          <a:xfrm>
            <a:off x="-28124" y="0"/>
            <a:ext cx="1222012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3006522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1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413D66-879B-990C-642E-1E1E0D8F30F0}"/>
              </a:ext>
            </a:extLst>
          </p:cNvPr>
          <p:cNvSpPr txBox="1">
            <a:spLocks/>
          </p:cNvSpPr>
          <p:nvPr userDrawn="1"/>
        </p:nvSpPr>
        <p:spPr>
          <a:xfrm>
            <a:off x="1089891" y="4473456"/>
            <a:ext cx="8937171" cy="4385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2500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FC81-BEEE-352B-0244-DD36B67B80C9}"/>
              </a:ext>
            </a:extLst>
          </p:cNvPr>
          <p:cNvSpPr txBox="1">
            <a:spLocks/>
          </p:cNvSpPr>
          <p:nvPr userDrawn="1"/>
        </p:nvSpPr>
        <p:spPr>
          <a:xfrm>
            <a:off x="1089890" y="5263013"/>
            <a:ext cx="8937171" cy="58753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en-US" sz="1400" b="1" dirty="0"/>
              <a:t>Presenter Name</a:t>
            </a:r>
          </a:p>
          <a:p>
            <a:pPr>
              <a:lnSpc>
                <a:spcPts val="2000"/>
              </a:lnSpc>
            </a:pPr>
            <a:r>
              <a:rPr lang="en-US" sz="1400" b="0" dirty="0"/>
              <a:t>Month, 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4A541-3236-7C7A-108F-C328E38F3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934" y="323988"/>
            <a:ext cx="2323604" cy="6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05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6CF0EE8-1D27-DB0B-D74F-2627C320C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E2AFA92-4A8A-D692-CB16-A5351C9E5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62"/>
            <a:ext cx="5760164" cy="410684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73A9ED4-9BDF-42B0-B98D-5F105B1AC1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6042" y="961005"/>
            <a:ext cx="8911647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>
                <a:solidFill>
                  <a:srgbClr val="595959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Title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GB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GB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GB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GB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25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B70154DA-9096-81F4-B455-E3499A1BD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25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F438032-1F77-BBEA-C7C7-8ED95C652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2765913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4C7068-0752-FBFE-5D91-4C5EF463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435" y="4233333"/>
            <a:ext cx="4293054" cy="664810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FA6A43-0AD4-BED3-13C7-0AF5B9BB3FF3}"/>
              </a:ext>
            </a:extLst>
          </p:cNvPr>
          <p:cNvSpPr txBox="1"/>
          <p:nvPr userDrawn="1"/>
        </p:nvSpPr>
        <p:spPr>
          <a:xfrm>
            <a:off x="3048000" y="642330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spc="50" baseline="0" dirty="0" err="1">
                <a:solidFill>
                  <a:srgbClr val="595959"/>
                </a:solidFill>
                <a:effectLst/>
                <a:latin typeface="Frutiger 45 Light" pitchFamily="2" charset="0"/>
              </a:rPr>
              <a:t>LTIMindtree</a:t>
            </a:r>
            <a:r>
              <a:rPr lang="en-US" sz="1000" b="0" i="0" spc="50" baseline="0" dirty="0">
                <a:solidFill>
                  <a:srgbClr val="595959"/>
                </a:solidFill>
                <a:effectLst/>
                <a:latin typeface="Frutiger 45 Light" pitchFamily="2" charset="0"/>
              </a:rPr>
              <a:t> Limited is a subsidiary of Larsen &amp; Toubro Limited</a:t>
            </a:r>
            <a:endParaRPr lang="en-US" sz="1000" b="0" kern="1200" spc="50" baseline="0" dirty="0">
              <a:solidFill>
                <a:srgbClr val="595959"/>
              </a:solidFill>
              <a:latin typeface="Frutiger 45 Light" pitchFamily="2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452BF-B975-E66F-DD59-26D7F10461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9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27D409DF-402A-DD18-BFCE-888857314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5456A7-BE66-D18D-4755-5BE1D37DDEF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400" y="1822450"/>
            <a:ext cx="11125200" cy="4351338"/>
          </a:xfrm>
        </p:spPr>
        <p:txBody>
          <a:bodyPr>
            <a:normAutofit/>
          </a:bodyPr>
          <a:lstStyle>
            <a:lvl1pPr>
              <a:defRPr lang="en-US" sz="12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12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2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2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2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3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36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pos="734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38F9EE4-1525-DA32-B6BF-F9D4E4DA0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65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AEB0E49-39B0-037C-0357-6C4472DC1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57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F8B13B-8E7C-F321-BF83-177D747B1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52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C844-23AE-8DBC-AB9E-BFDB71E0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28F42-DC13-F34A-32D6-AE0D82CE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51EA9-2E39-BC0A-17ED-B03772EB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0E782-E996-EB01-A885-2E451E61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8DD2B-A6F6-6C07-6BF1-66D491CC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78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B593DD1-E696-84F5-997E-395CB4B34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886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6A7051-5A82-D471-602E-39E158F6B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3242" y="1508588"/>
            <a:ext cx="5864980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242" y="4388313"/>
            <a:ext cx="58649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21F3B-DFDD-3880-4A59-92315D909E9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chemeClr val="bg2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7DD45-CE2E-85E8-642D-93DED37DD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8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D37EA21-4965-A1A5-EFE5-F1DB9D9A9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78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F8A07F5-F0F3-56A0-B462-8A048CE69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DD8A8A8-2642-F3FA-DCC7-296A6B23D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20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63F4705-5885-9139-7C1E-5E2F720F7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51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Fifth level</a:t>
            </a:r>
            <a:endParaRPr lang="en-US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916254B-43C5-9C82-7FF6-BC881992F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95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379A390-F031-B6A4-9699-D7473C203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269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bold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B00E7C7-88E6-A7F9-7356-C605C6E380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6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1EA7C-63E9-B404-C024-B3A678CD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93BC6-1154-0A39-D47D-16C4E7E7C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47E79-1FE9-391C-A3E7-AA47A87B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5B59A-3C56-D42C-19FB-D0F167CB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081FB-5C9D-7C10-627E-D029CEA6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9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FD54-215C-36D4-52D6-604B6DFF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0EFD6-9677-5CED-6357-30EE31253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5A193-E08B-A8F2-B7D8-B96F71631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3DC46-F4F3-3892-3D83-252DAC54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F1981-D45D-1125-D434-000EA344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2CAD4-62A2-E29C-1171-65B6D2EC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9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51C8-02A0-A211-4B81-C42B05DB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BEB59-2E27-9201-CEFE-5904DE8DB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06C38-A59F-232D-7B72-45634CADC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6EC4AD-41B1-76B7-5895-BD2F3AF6B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EA8F8-01CB-4D60-322F-999D189C3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566E7-793C-C7C0-9343-07D33CD43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B0A41-FEC2-6476-06E8-32859F51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ECAE1-B0C6-58F6-FB0F-D0FBF04B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9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6140-E0D4-4BC9-2D81-AAE58434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4FC3C-EDF6-5FC7-E1D0-E7C45191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F0BC3-2460-48CA-7B65-86DE6B65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D435-072C-AE65-364E-C16FA4F1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1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51188-C6D1-5AFB-40C6-BD71F4B0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C5F79-CF20-48DE-D468-052EAA7A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3A457-1550-879E-64B4-CA249111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9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F669-5E79-E3A8-BFAE-B2330A8F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A13D-16BB-1335-AF87-1B4CC2C06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DC053-1620-BC8F-9334-50237AD2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4755D-506D-EC83-8D4E-76DABAA3B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CEAFF-9117-0D32-9E6C-BE4733C43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7877E-4B52-C8AE-DDAF-619A651D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1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9D6C-5941-1776-0008-259E0DFD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E9D888-A553-079E-E533-78ACA76F3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D7274-D0E6-628E-38E9-BB415A297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F759F-C5BB-8711-9186-E634B653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B6362-39A7-49F7-4D4D-EDC5CB51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E673D-7526-E5F4-8D56-56ABF1D4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6AA8EAA-F2CE-7C41-848F-598EF3C65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7A6D7C74-8C2A-726C-8F67-5B0061509B7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77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2A8BA-4C28-E5C2-AE73-1EDB6876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CB4AD-7581-7288-D048-2B9667DB2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C76A-1982-46EF-506E-2A5BAA78A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7B7F5-DC85-4B58-AC4D-56FA82B3924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D5D2B-215C-1D90-AF69-7831EF113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CC72-A727-EDED-49C7-D4E1A7876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4FEC5-1D1B-4BAD-A7CC-6F6B97DE4D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F080E-ABCC-C5B1-0907-EC906E4D621E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4DC9055-E234-5A1A-EB45-8CC970FFBF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 Box 1073742684">
            <a:extLst>
              <a:ext uri="{FF2B5EF4-FFF2-40B4-BE49-F238E27FC236}">
                <a16:creationId xmlns:a16="http://schemas.microsoft.com/office/drawing/2014/main" id="{0675BA30-50E4-F932-073F-6B60E88F4175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A8DECF-683A-007F-C089-4844B6E0C8E3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8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  <p:sldLayoutId id="2147484242" r:id="rId12"/>
    <p:sldLayoutId id="2147484243" r:id="rId13"/>
    <p:sldLayoutId id="2147484244" r:id="rId14"/>
    <p:sldLayoutId id="2147484245" r:id="rId15"/>
    <p:sldLayoutId id="2147483662" r:id="rId16"/>
    <p:sldLayoutId id="2147483661" r:id="rId17"/>
    <p:sldLayoutId id="2147483666" r:id="rId18"/>
    <p:sldLayoutId id="2147483665" r:id="rId19"/>
    <p:sldLayoutId id="2147483651" r:id="rId20"/>
    <p:sldLayoutId id="2147483660" r:id="rId21"/>
    <p:sldLayoutId id="2147483652" r:id="rId22"/>
    <p:sldLayoutId id="2147483653" r:id="rId23"/>
    <p:sldLayoutId id="2147483658" r:id="rId24"/>
    <p:sldLayoutId id="2147483656" r:id="rId25"/>
    <p:sldLayoutId id="2147483664" r:id="rId26"/>
    <p:sldLayoutId id="2147483663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E82882D-F3C1-4C31-B151-940483136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891" y="3338921"/>
            <a:ext cx="8937171" cy="757130"/>
          </a:xfrm>
        </p:spPr>
        <p:txBody>
          <a:bodyPr/>
          <a:lstStyle/>
          <a:p>
            <a:endParaRPr lang="en-US" dirty="0">
              <a:latin typeface="Frutiger LT Pro 55 Roman" panose="020B0602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4583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BB85-F453-5733-B130-FE1CCFA9C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sz="2200" dirty="0"/>
              <a:t>Creating external stage for </a:t>
            </a:r>
            <a:r>
              <a:rPr lang="en-IN" sz="2200" dirty="0" err="1"/>
              <a:t>aws</a:t>
            </a:r>
            <a:r>
              <a:rPr lang="en-IN" sz="2200" dirty="0"/>
              <a:t> S3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C5EA67-4EA0-DAF7-CBE1-A989D85B3B77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1712912"/>
            <a:ext cx="7151767" cy="3838143"/>
          </a:xfrm>
        </p:spPr>
      </p:pic>
    </p:spTree>
    <p:extLst>
      <p:ext uri="{BB962C8B-B14F-4D97-AF65-F5344CB8AC3E}">
        <p14:creationId xmlns:p14="http://schemas.microsoft.com/office/powerpoint/2010/main" val="394142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2015E0-BEA6-0A09-F1FD-71E605AD5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Creating </a:t>
            </a:r>
            <a:r>
              <a:rPr lang="en-IN" dirty="0" err="1"/>
              <a:t>Snowpipe</a:t>
            </a:r>
            <a:r>
              <a:rPr lang="en-IN" dirty="0"/>
              <a:t> for Automation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427AF-C991-1645-C45A-42F813463D3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247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82E6525-B45B-DB39-1B9C-960FA8BA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Data Modelling and Schema</a:t>
            </a:r>
            <a:br>
              <a:rPr lang="en-IN" dirty="0"/>
            </a:br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CB8FF859-7B4F-FC87-4D77-0124AA692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884010-FF11-77D0-B02B-8C93005A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13" r="9164" b="-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7883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32FC56-B75C-E8F8-F868-BF1C79F6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Building Dimension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0BE2DC-FE44-D63D-23AD-F9AEF1AA2C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step we are creating Dimension tables from the actual tables</a:t>
            </a:r>
          </a:p>
          <a:p>
            <a:r>
              <a:rPr lang="en-US" dirty="0"/>
              <a:t>According to the fields that are required</a:t>
            </a:r>
          </a:p>
          <a:p>
            <a:r>
              <a:rPr lang="en-US" dirty="0" err="1"/>
              <a:t>DimDate,DimTime,DimAircraft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DimAirport,DimRegion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829F1B-3488-53B8-1893-61317FA1BF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59429"/>
            <a:ext cx="5181600" cy="34690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556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01D0-A28A-4A8C-D397-D7AE4E9E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Building Fact Tables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4E27-3279-44BE-C550-20CBF9E17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600"/>
              <a:t>In this step we are building the</a:t>
            </a:r>
          </a:p>
          <a:p>
            <a:pPr marL="0" indent="0">
              <a:buNone/>
            </a:pPr>
            <a:r>
              <a:rPr lang="en-US" sz="2600"/>
              <a:t>   fact tables which stores             </a:t>
            </a:r>
          </a:p>
          <a:p>
            <a:pPr marL="0" indent="0">
              <a:buNone/>
            </a:pPr>
            <a:r>
              <a:rPr lang="en-US" sz="2600"/>
              <a:t>   quantitatve data for analysis</a:t>
            </a:r>
          </a:p>
          <a:p>
            <a:pPr marL="0" indent="0">
              <a:buNone/>
            </a:pPr>
            <a:r>
              <a:rPr lang="en-US" sz="2600"/>
              <a:t>   like foreign key or metrics.</a:t>
            </a:r>
          </a:p>
          <a:p>
            <a:r>
              <a:rPr lang="en-US" sz="2600"/>
              <a:t>We have created two fact tables:</a:t>
            </a:r>
          </a:p>
          <a:p>
            <a:pPr marL="0" indent="0">
              <a:buNone/>
            </a:pPr>
            <a:r>
              <a:rPr lang="en-US" sz="2600"/>
              <a:t> 1:FactFlights</a:t>
            </a:r>
          </a:p>
          <a:p>
            <a:pPr marL="0" indent="0">
              <a:buNone/>
            </a:pPr>
            <a:r>
              <a:rPr lang="en-US" sz="2600"/>
              <a:t> 2:FactFuel</a:t>
            </a:r>
          </a:p>
          <a:p>
            <a:pPr marL="0" indent="0">
              <a:buNone/>
            </a:pPr>
            <a:r>
              <a:rPr lang="en-US" sz="2600"/>
              <a:t>  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88EA10-6558-282F-6BE8-FDA5CE1C96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  <a:noFill/>
        </p:spPr>
      </p:pic>
    </p:spTree>
    <p:extLst>
      <p:ext uri="{BB962C8B-B14F-4D97-AF65-F5344CB8AC3E}">
        <p14:creationId xmlns:p14="http://schemas.microsoft.com/office/powerpoint/2010/main" val="51138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2723-01AA-3242-688E-16A83745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Surrogate Keys   </a:t>
            </a:r>
            <a:endParaRPr lang="en-IN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E87DC9D-70FA-F3AA-F952-7144A747E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395" y="2057400"/>
            <a:ext cx="4293054" cy="3811588"/>
          </a:xfrm>
        </p:spPr>
        <p:txBody>
          <a:bodyPr>
            <a:normAutofit/>
          </a:bodyPr>
          <a:lstStyle/>
          <a:p>
            <a:r>
              <a:rPr lang="en-US" dirty="0"/>
              <a:t>Surrogate Key is a generated or an artificial key </a:t>
            </a:r>
          </a:p>
          <a:p>
            <a:r>
              <a:rPr lang="en-US" dirty="0"/>
              <a:t>that is used to uniquely identify a record in table</a:t>
            </a:r>
          </a:p>
          <a:p>
            <a:r>
              <a:rPr lang="en-US" dirty="0"/>
              <a:t>typically in dimension tables of a data </a:t>
            </a:r>
          </a:p>
          <a:p>
            <a:r>
              <a:rPr lang="en-US" dirty="0"/>
              <a:t> </a:t>
            </a:r>
            <a:r>
              <a:rPr lang="en-US" b="1" dirty="0"/>
              <a:t>Why are they used?</a:t>
            </a:r>
          </a:p>
          <a:p>
            <a:r>
              <a:rPr lang="en-US" b="1" dirty="0"/>
              <a:t>       Uniqueness</a:t>
            </a:r>
            <a:endParaRPr lang="en-US" dirty="0"/>
          </a:p>
          <a:p>
            <a:r>
              <a:rPr lang="en-US" b="1" dirty="0"/>
              <a:t>       Performance</a:t>
            </a:r>
          </a:p>
          <a:p>
            <a:r>
              <a:rPr lang="en-US" b="1" dirty="0"/>
              <a:t>       Stability</a:t>
            </a:r>
          </a:p>
          <a:p>
            <a:r>
              <a:rPr lang="en-US" b="1" dirty="0"/>
              <a:t>       Simplifies ETL</a:t>
            </a:r>
            <a:endParaRPr lang="en-US" dirty="0"/>
          </a:p>
        </p:txBody>
      </p:sp>
      <p:pic>
        <p:nvPicPr>
          <p:cNvPr id="6" name="Picture 5" descr="Hand holding keys">
            <a:extLst>
              <a:ext uri="{FF2B5EF4-FFF2-40B4-BE49-F238E27FC236}">
                <a16:creationId xmlns:a16="http://schemas.microsoft.com/office/drawing/2014/main" id="{33859C23-911B-3866-6C01-5B53DE949E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01" r="7380" b="-1"/>
          <a:stretch>
            <a:fillRect/>
          </a:stretch>
        </p:blipFill>
        <p:spPr>
          <a:xfrm>
            <a:off x="5183188" y="10"/>
            <a:ext cx="7008812" cy="6857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0060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C17F5D-F8E9-4725-D007-E0AE3502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 of Surrogate Keys</a:t>
            </a:r>
          </a:p>
        </p:txBody>
      </p:sp>
      <p:pic>
        <p:nvPicPr>
          <p:cNvPr id="3" name="Content Placeholder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E81ACF-ADD7-43BE-EF76-7B73124AD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6"/>
          <a:stretch>
            <a:fillRect/>
          </a:stretch>
        </p:blipFill>
        <p:spPr>
          <a:xfrm>
            <a:off x="838200" y="1825625"/>
            <a:ext cx="10515600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1931569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767D468-372A-2C9E-0531-3980F0E4E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/>
          <a:lstStyle/>
          <a:p>
            <a:r>
              <a:rPr lang="en-US" sz="2000" dirty="0"/>
              <a:t>Merge on </a:t>
            </a:r>
            <a:r>
              <a:rPr lang="en-US" sz="2000" dirty="0" err="1"/>
              <a:t>FactFlights</a:t>
            </a:r>
            <a:endParaRPr lang="en-US" sz="20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F16DB2D-CDE6-ED43-FC2C-34FCC0DEE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/>
          <a:lstStyle/>
          <a:p>
            <a:r>
              <a:rPr lang="en-US" sz="2000" dirty="0"/>
              <a:t>Merge on </a:t>
            </a:r>
            <a:r>
              <a:rPr lang="en-US" sz="2000" dirty="0" err="1"/>
              <a:t>FactFuel</a:t>
            </a:r>
            <a:endParaRPr lang="en-US" sz="20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4705E3-8C8D-695D-1A36-63939AAB1288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3" b="2"/>
          <a:stretch>
            <a:fillRect/>
          </a:stretch>
        </p:blipFill>
        <p:spPr>
          <a:xfrm>
            <a:off x="533399" y="2651506"/>
            <a:ext cx="5533119" cy="3432302"/>
          </a:xfrm>
          <a:noFill/>
        </p:spPr>
      </p:pic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0552CF-1E14-EF4D-1B37-FE0854E1B7B3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8" b="2"/>
          <a:stretch>
            <a:fillRect/>
          </a:stretch>
        </p:blipFill>
        <p:spPr>
          <a:xfrm>
            <a:off x="6241141" y="2663457"/>
            <a:ext cx="5417458" cy="3432302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24F616-3310-994E-70C8-6E052504DF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1452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Merge Operations</a:t>
            </a:r>
          </a:p>
          <a:p>
            <a:pPr marL="0" indent="0">
              <a:buNone/>
            </a:pPr>
            <a:r>
              <a:rPr lang="en-US" sz="1400" b="0" dirty="0"/>
              <a:t>In Snowflake, the Merge statement is used to perform conditional insert, update, or delete operations on a target table based on the results of a join with a source table or subquery. </a:t>
            </a:r>
          </a:p>
          <a:p>
            <a:pPr marL="0" indent="0">
              <a:buNone/>
            </a:pPr>
            <a:r>
              <a:rPr lang="en-US" sz="1400" b="0" dirty="0"/>
              <a:t>It's especially useful for </a:t>
            </a:r>
            <a:r>
              <a:rPr lang="en-US" sz="1400" b="0" dirty="0" err="1"/>
              <a:t>upsert</a:t>
            </a:r>
            <a:r>
              <a:rPr lang="en-US" sz="1400" b="0" dirty="0"/>
              <a:t> operations.</a:t>
            </a:r>
            <a:endParaRPr lang="en-IN" sz="1400" b="0" dirty="0"/>
          </a:p>
        </p:txBody>
      </p:sp>
    </p:spTree>
    <p:extLst>
      <p:ext uri="{BB962C8B-B14F-4D97-AF65-F5344CB8AC3E}">
        <p14:creationId xmlns:p14="http://schemas.microsoft.com/office/powerpoint/2010/main" val="429273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044B00-CE38-766F-2F65-AEC56561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000"/>
              <a:t>Incremental Automation Using Streams, Tasks, and MVs </a:t>
            </a:r>
            <a:endParaRPr lang="en-IN" sz="3000"/>
          </a:p>
        </p:txBody>
      </p:sp>
      <p:pic>
        <p:nvPicPr>
          <p:cNvPr id="8" name="Picture 7" descr="Machine in a laboratory">
            <a:extLst>
              <a:ext uri="{FF2B5EF4-FFF2-40B4-BE49-F238E27FC236}">
                <a16:creationId xmlns:a16="http://schemas.microsoft.com/office/drawing/2014/main" id="{28448C97-7BBC-4A23-6B29-48C2EED9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91" r="15890" b="-1"/>
          <a:stretch>
            <a:fillRect/>
          </a:stretch>
        </p:blipFill>
        <p:spPr>
          <a:xfrm>
            <a:off x="5183188" y="10"/>
            <a:ext cx="7008812" cy="6430935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46EA81A-BB87-6EAB-E06F-BA2C69456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04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50B0-922F-77C9-660C-AF3B7628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Stream Setup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CD2949-8098-725A-272A-A2F2CF571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97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165" y="843677"/>
            <a:ext cx="9281523" cy="434975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85B8E-356B-ECE8-5509-109D12D430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788875" y="1595521"/>
            <a:ext cx="9232331" cy="34323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1.Project Overview</a:t>
            </a:r>
          </a:p>
          <a:p>
            <a:pPr marL="0" indent="0">
              <a:buNone/>
            </a:pPr>
            <a:r>
              <a:rPr lang="en-US" dirty="0"/>
              <a:t>2.Architechture</a:t>
            </a:r>
          </a:p>
          <a:p>
            <a:pPr marL="0" indent="0">
              <a:buNone/>
            </a:pPr>
            <a:r>
              <a:rPr lang="en-US" dirty="0"/>
              <a:t>3.Data Overview</a:t>
            </a:r>
          </a:p>
          <a:p>
            <a:pPr marL="0" indent="0">
              <a:buNone/>
            </a:pPr>
            <a:r>
              <a:rPr lang="en-US" dirty="0"/>
              <a:t>4.Methodology</a:t>
            </a:r>
          </a:p>
          <a:p>
            <a:pPr marL="0" indent="0">
              <a:buNone/>
            </a:pPr>
            <a:r>
              <a:rPr lang="en-US" dirty="0"/>
              <a:t>5.Monitoring</a:t>
            </a:r>
          </a:p>
          <a:p>
            <a:pPr marL="0" indent="0">
              <a:buNone/>
            </a:pPr>
            <a:r>
              <a:rPr lang="en-US" dirty="0"/>
              <a:t>6.Visualization</a:t>
            </a:r>
          </a:p>
          <a:p>
            <a:pPr marL="131445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97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47DB-06B7-551C-C201-5F5D91E54C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042" y="961005"/>
            <a:ext cx="8911647" cy="434975"/>
          </a:xfrm>
        </p:spPr>
        <p:txBody>
          <a:bodyPr>
            <a:normAutofit/>
          </a:bodyPr>
          <a:lstStyle/>
          <a:p>
            <a:r>
              <a:rPr lang="en-US" sz="2200"/>
              <a:t>Task Creation</a:t>
            </a:r>
            <a:endParaRPr lang="en-IN" sz="22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7A5EBD-70DC-0759-FD86-67337EF1694B}"/>
              </a:ext>
            </a:extLst>
          </p:cNvPr>
          <p:cNvGrpSpPr/>
          <p:nvPr/>
        </p:nvGrpSpPr>
        <p:grpSpPr>
          <a:xfrm>
            <a:off x="2404655" y="1712848"/>
            <a:ext cx="7382688" cy="4007467"/>
            <a:chOff x="1416878" y="1825913"/>
            <a:chExt cx="9358242" cy="435076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C90EAE8-F9E0-E054-F86B-AC16C95833A0}"/>
                </a:ext>
              </a:extLst>
            </p:cNvPr>
            <p:cNvSpPr/>
            <p:nvPr/>
          </p:nvSpPr>
          <p:spPr>
            <a:xfrm>
              <a:off x="1737029" y="1825913"/>
              <a:ext cx="1001496" cy="1001496"/>
            </a:xfrm>
            <a:prstGeom prst="ellipse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9" name="Rectangle 38" descr="Snowflake">
              <a:extLst>
                <a:ext uri="{FF2B5EF4-FFF2-40B4-BE49-F238E27FC236}">
                  <a16:creationId xmlns:a16="http://schemas.microsoft.com/office/drawing/2014/main" id="{473DA9E0-6040-8AFA-C9B1-80742F8F31A6}"/>
                </a:ext>
              </a:extLst>
            </p:cNvPr>
            <p:cNvSpPr/>
            <p:nvPr/>
          </p:nvSpPr>
          <p:spPr>
            <a:xfrm>
              <a:off x="1950462" y="2039346"/>
              <a:ext cx="574628" cy="57462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1195270-8FA3-FAAF-66F4-40D14EC6244C}"/>
                </a:ext>
              </a:extLst>
            </p:cNvPr>
            <p:cNvSpPr/>
            <p:nvPr/>
          </p:nvSpPr>
          <p:spPr>
            <a:xfrm>
              <a:off x="1416878" y="3139350"/>
              <a:ext cx="1641796" cy="867169"/>
            </a:xfrm>
            <a:custGeom>
              <a:avLst/>
              <a:gdLst>
                <a:gd name="connsiteX0" fmla="*/ 0 w 1641796"/>
                <a:gd name="connsiteY0" fmla="*/ 0 h 656718"/>
                <a:gd name="connsiteX1" fmla="*/ 1641796 w 1641796"/>
                <a:gd name="connsiteY1" fmla="*/ 0 h 656718"/>
                <a:gd name="connsiteX2" fmla="*/ 1641796 w 1641796"/>
                <a:gd name="connsiteY2" fmla="*/ 656718 h 656718"/>
                <a:gd name="connsiteX3" fmla="*/ 0 w 1641796"/>
                <a:gd name="connsiteY3" fmla="*/ 656718 h 656718"/>
                <a:gd name="connsiteX4" fmla="*/ 0 w 1641796"/>
                <a:gd name="connsiteY4" fmla="*/ 0 h 65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796" h="656718">
                  <a:moveTo>
                    <a:pt x="0" y="0"/>
                  </a:moveTo>
                  <a:lnTo>
                    <a:pt x="1641796" y="0"/>
                  </a:lnTo>
                  <a:lnTo>
                    <a:pt x="1641796" y="656718"/>
                  </a:lnTo>
                  <a:lnTo>
                    <a:pt x="0" y="6567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81381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858" kern="1200" cap="all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1100" kern="1200" cap="all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a Task is a powerful feature that is used to automate SQL operations</a:t>
              </a:r>
              <a:endParaRPr lang="en-US" sz="1100" kern="12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615889-AF86-05F6-9B4A-7ACD73C6A242}"/>
                </a:ext>
              </a:extLst>
            </p:cNvPr>
            <p:cNvSpPr/>
            <p:nvPr/>
          </p:nvSpPr>
          <p:spPr>
            <a:xfrm>
              <a:off x="3666140" y="1842330"/>
              <a:ext cx="1001496" cy="1001496"/>
            </a:xfrm>
            <a:prstGeom prst="ellipse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2" name="Rectangle 41" descr="Flowchart">
              <a:extLst>
                <a:ext uri="{FF2B5EF4-FFF2-40B4-BE49-F238E27FC236}">
                  <a16:creationId xmlns:a16="http://schemas.microsoft.com/office/drawing/2014/main" id="{5C659EE5-F70B-7B42-1E46-BCEE3EB7064A}"/>
                </a:ext>
              </a:extLst>
            </p:cNvPr>
            <p:cNvSpPr/>
            <p:nvPr/>
          </p:nvSpPr>
          <p:spPr>
            <a:xfrm>
              <a:off x="3879574" y="2039346"/>
              <a:ext cx="574628" cy="574628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4C5E2-42FA-56B5-AF2F-49EAE47DC283}"/>
                </a:ext>
              </a:extLst>
            </p:cNvPr>
            <p:cNvSpPr/>
            <p:nvPr/>
          </p:nvSpPr>
          <p:spPr>
            <a:xfrm>
              <a:off x="3345990" y="3139350"/>
              <a:ext cx="1641796" cy="656718"/>
            </a:xfrm>
            <a:custGeom>
              <a:avLst/>
              <a:gdLst>
                <a:gd name="connsiteX0" fmla="*/ 0 w 1641796"/>
                <a:gd name="connsiteY0" fmla="*/ 0 h 656718"/>
                <a:gd name="connsiteX1" fmla="*/ 1641796 w 1641796"/>
                <a:gd name="connsiteY1" fmla="*/ 0 h 656718"/>
                <a:gd name="connsiteX2" fmla="*/ 1641796 w 1641796"/>
                <a:gd name="connsiteY2" fmla="*/ 656718 h 656718"/>
                <a:gd name="connsiteX3" fmla="*/ 0 w 1641796"/>
                <a:gd name="connsiteY3" fmla="*/ 656718 h 656718"/>
                <a:gd name="connsiteX4" fmla="*/ 0 w 1641796"/>
                <a:gd name="connsiteY4" fmla="*/ 0 h 65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796" h="656718">
                  <a:moveTo>
                    <a:pt x="0" y="0"/>
                  </a:moveTo>
                  <a:lnTo>
                    <a:pt x="1641796" y="0"/>
                  </a:lnTo>
                  <a:lnTo>
                    <a:pt x="1641796" y="656718"/>
                  </a:lnTo>
                  <a:lnTo>
                    <a:pt x="0" y="6567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81381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100" kern="1200" cap="all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Example: INSERTION,MERGE,CALL etc.</a:t>
              </a:r>
              <a:endParaRPr lang="en-US" sz="1100" kern="12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8C6AEA7-E794-40AE-D4D3-80DCDD743D23}"/>
                </a:ext>
              </a:extLst>
            </p:cNvPr>
            <p:cNvSpPr/>
            <p:nvPr/>
          </p:nvSpPr>
          <p:spPr>
            <a:xfrm>
              <a:off x="5275101" y="3139350"/>
              <a:ext cx="1641796" cy="656718"/>
            </a:xfrm>
            <a:custGeom>
              <a:avLst/>
              <a:gdLst>
                <a:gd name="connsiteX0" fmla="*/ 0 w 1641796"/>
                <a:gd name="connsiteY0" fmla="*/ 0 h 656718"/>
                <a:gd name="connsiteX1" fmla="*/ 1641796 w 1641796"/>
                <a:gd name="connsiteY1" fmla="*/ 0 h 656718"/>
                <a:gd name="connsiteX2" fmla="*/ 1641796 w 1641796"/>
                <a:gd name="connsiteY2" fmla="*/ 656718 h 656718"/>
                <a:gd name="connsiteX3" fmla="*/ 0 w 1641796"/>
                <a:gd name="connsiteY3" fmla="*/ 656718 h 656718"/>
                <a:gd name="connsiteX4" fmla="*/ 0 w 1641796"/>
                <a:gd name="connsiteY4" fmla="*/ 0 h 65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796" h="656718">
                  <a:moveTo>
                    <a:pt x="0" y="0"/>
                  </a:moveTo>
                  <a:lnTo>
                    <a:pt x="1641796" y="0"/>
                  </a:lnTo>
                  <a:lnTo>
                    <a:pt x="1641796" y="656718"/>
                  </a:lnTo>
                  <a:lnTo>
                    <a:pt x="0" y="6567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1100" kern="12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EE22B36-CB58-1320-191B-22FE0589D691}"/>
                </a:ext>
              </a:extLst>
            </p:cNvPr>
            <p:cNvSpPr/>
            <p:nvPr/>
          </p:nvSpPr>
          <p:spPr>
            <a:xfrm>
              <a:off x="7524363" y="1825913"/>
              <a:ext cx="1001496" cy="1001496"/>
            </a:xfrm>
            <a:prstGeom prst="ellipse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Rectangle 47" descr="Gears">
              <a:extLst>
                <a:ext uri="{FF2B5EF4-FFF2-40B4-BE49-F238E27FC236}">
                  <a16:creationId xmlns:a16="http://schemas.microsoft.com/office/drawing/2014/main" id="{D17C646B-A959-EB69-169D-8A375CA36393}"/>
                </a:ext>
              </a:extLst>
            </p:cNvPr>
            <p:cNvSpPr/>
            <p:nvPr/>
          </p:nvSpPr>
          <p:spPr>
            <a:xfrm>
              <a:off x="7737796" y="2039346"/>
              <a:ext cx="574628" cy="574628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D1C1B41-A1F2-3A6C-47FB-C32D704FBB9F}"/>
                </a:ext>
              </a:extLst>
            </p:cNvPr>
            <p:cNvSpPr/>
            <p:nvPr/>
          </p:nvSpPr>
          <p:spPr>
            <a:xfrm>
              <a:off x="7204212" y="3139350"/>
              <a:ext cx="1641796" cy="656718"/>
            </a:xfrm>
            <a:custGeom>
              <a:avLst/>
              <a:gdLst>
                <a:gd name="connsiteX0" fmla="*/ 0 w 1641796"/>
                <a:gd name="connsiteY0" fmla="*/ 0 h 656718"/>
                <a:gd name="connsiteX1" fmla="*/ 1641796 w 1641796"/>
                <a:gd name="connsiteY1" fmla="*/ 0 h 656718"/>
                <a:gd name="connsiteX2" fmla="*/ 1641796 w 1641796"/>
                <a:gd name="connsiteY2" fmla="*/ 656718 h 656718"/>
                <a:gd name="connsiteX3" fmla="*/ 0 w 1641796"/>
                <a:gd name="connsiteY3" fmla="*/ 656718 h 656718"/>
                <a:gd name="connsiteX4" fmla="*/ 0 w 1641796"/>
                <a:gd name="connsiteY4" fmla="*/ 0 h 65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796" h="656718">
                  <a:moveTo>
                    <a:pt x="0" y="0"/>
                  </a:moveTo>
                  <a:lnTo>
                    <a:pt x="1641796" y="0"/>
                  </a:lnTo>
                  <a:lnTo>
                    <a:pt x="1641796" y="656718"/>
                  </a:lnTo>
                  <a:lnTo>
                    <a:pt x="0" y="6567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81381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100" kern="1200" cap="all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⏱ Automate Repetitive Workflows</a:t>
              </a:r>
              <a:endParaRPr lang="en-US" sz="1100" kern="12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26AE8F4-44BA-5F4A-8372-3C9F028BD0C2}"/>
                </a:ext>
              </a:extLst>
            </p:cNvPr>
            <p:cNvSpPr/>
            <p:nvPr/>
          </p:nvSpPr>
          <p:spPr>
            <a:xfrm>
              <a:off x="9453474" y="1825913"/>
              <a:ext cx="1001496" cy="1001496"/>
            </a:xfrm>
            <a:prstGeom prst="ellipse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1" name="Rectangle 50" descr="Database">
              <a:extLst>
                <a:ext uri="{FF2B5EF4-FFF2-40B4-BE49-F238E27FC236}">
                  <a16:creationId xmlns:a16="http://schemas.microsoft.com/office/drawing/2014/main" id="{87DECD3A-69A6-E153-51F7-31D9DCB9CD97}"/>
                </a:ext>
              </a:extLst>
            </p:cNvPr>
            <p:cNvSpPr/>
            <p:nvPr/>
          </p:nvSpPr>
          <p:spPr>
            <a:xfrm>
              <a:off x="9666908" y="2039346"/>
              <a:ext cx="574628" cy="574628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E8260BA-400F-0FD2-3CDE-D46BAA0748BB}"/>
                </a:ext>
              </a:extLst>
            </p:cNvPr>
            <p:cNvSpPr/>
            <p:nvPr/>
          </p:nvSpPr>
          <p:spPr>
            <a:xfrm>
              <a:off x="9133324" y="3139350"/>
              <a:ext cx="1641796" cy="656718"/>
            </a:xfrm>
            <a:custGeom>
              <a:avLst/>
              <a:gdLst>
                <a:gd name="connsiteX0" fmla="*/ 0 w 1641796"/>
                <a:gd name="connsiteY0" fmla="*/ 0 h 656718"/>
                <a:gd name="connsiteX1" fmla="*/ 1641796 w 1641796"/>
                <a:gd name="connsiteY1" fmla="*/ 0 h 656718"/>
                <a:gd name="connsiteX2" fmla="*/ 1641796 w 1641796"/>
                <a:gd name="connsiteY2" fmla="*/ 656718 h 656718"/>
                <a:gd name="connsiteX3" fmla="*/ 0 w 1641796"/>
                <a:gd name="connsiteY3" fmla="*/ 656718 h 656718"/>
                <a:gd name="connsiteX4" fmla="*/ 0 w 1641796"/>
                <a:gd name="connsiteY4" fmla="*/ 0 h 65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796" h="656718">
                  <a:moveTo>
                    <a:pt x="0" y="0"/>
                  </a:moveTo>
                  <a:lnTo>
                    <a:pt x="1641796" y="0"/>
                  </a:lnTo>
                  <a:lnTo>
                    <a:pt x="1641796" y="656718"/>
                  </a:lnTo>
                  <a:lnTo>
                    <a:pt x="0" y="6567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81381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100" kern="1200" cap="all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🔄 Enable Incremental Data Processing</a:t>
              </a:r>
              <a:endParaRPr lang="en-US" sz="1100" kern="120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8C6257C-8DA3-043E-091F-5CF03AA30979}"/>
                </a:ext>
              </a:extLst>
            </p:cNvPr>
            <p:cNvSpPr/>
            <p:nvPr/>
          </p:nvSpPr>
          <p:spPr>
            <a:xfrm>
              <a:off x="3666140" y="4206518"/>
              <a:ext cx="1001496" cy="1001496"/>
            </a:xfrm>
            <a:prstGeom prst="ellipse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4" name="Rectangle 53" descr="Network Diagram">
              <a:extLst>
                <a:ext uri="{FF2B5EF4-FFF2-40B4-BE49-F238E27FC236}">
                  <a16:creationId xmlns:a16="http://schemas.microsoft.com/office/drawing/2014/main" id="{87B16D7F-F59F-BB55-96D6-A522994A842F}"/>
                </a:ext>
              </a:extLst>
            </p:cNvPr>
            <p:cNvSpPr/>
            <p:nvPr/>
          </p:nvSpPr>
          <p:spPr>
            <a:xfrm>
              <a:off x="3879574" y="4419952"/>
              <a:ext cx="574628" cy="574628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A47FB3C-E482-F3B4-4377-C78836BB2E89}"/>
                </a:ext>
              </a:extLst>
            </p:cNvPr>
            <p:cNvSpPr/>
            <p:nvPr/>
          </p:nvSpPr>
          <p:spPr>
            <a:xfrm>
              <a:off x="3345990" y="5519956"/>
              <a:ext cx="1641796" cy="656718"/>
            </a:xfrm>
            <a:custGeom>
              <a:avLst/>
              <a:gdLst>
                <a:gd name="connsiteX0" fmla="*/ 0 w 1641796"/>
                <a:gd name="connsiteY0" fmla="*/ 0 h 656718"/>
                <a:gd name="connsiteX1" fmla="*/ 1641796 w 1641796"/>
                <a:gd name="connsiteY1" fmla="*/ 0 h 656718"/>
                <a:gd name="connsiteX2" fmla="*/ 1641796 w 1641796"/>
                <a:gd name="connsiteY2" fmla="*/ 656718 h 656718"/>
                <a:gd name="connsiteX3" fmla="*/ 0 w 1641796"/>
                <a:gd name="connsiteY3" fmla="*/ 656718 h 656718"/>
                <a:gd name="connsiteX4" fmla="*/ 0 w 1641796"/>
                <a:gd name="connsiteY4" fmla="*/ 0 h 65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796" h="656718">
                  <a:moveTo>
                    <a:pt x="0" y="0"/>
                  </a:moveTo>
                  <a:lnTo>
                    <a:pt x="1641796" y="0"/>
                  </a:lnTo>
                  <a:lnTo>
                    <a:pt x="1641796" y="656718"/>
                  </a:lnTo>
                  <a:lnTo>
                    <a:pt x="0" y="6567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81381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100" kern="1200" cap="all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🔗 Create Task Chains (DAGs)</a:t>
              </a:r>
              <a:endParaRPr lang="en-US" sz="1100" kern="12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4208993-5CE4-DA2B-22C5-04ACC4CBA533}"/>
                </a:ext>
              </a:extLst>
            </p:cNvPr>
            <p:cNvSpPr/>
            <p:nvPr/>
          </p:nvSpPr>
          <p:spPr>
            <a:xfrm>
              <a:off x="5595252" y="1875166"/>
              <a:ext cx="1001496" cy="1001496"/>
            </a:xfrm>
            <a:prstGeom prst="ellipse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7" name="Rectangle 56" descr="Checkmark">
              <a:extLst>
                <a:ext uri="{FF2B5EF4-FFF2-40B4-BE49-F238E27FC236}">
                  <a16:creationId xmlns:a16="http://schemas.microsoft.com/office/drawing/2014/main" id="{E676F61F-2791-F729-8471-721D97136B77}"/>
                </a:ext>
              </a:extLst>
            </p:cNvPr>
            <p:cNvSpPr/>
            <p:nvPr/>
          </p:nvSpPr>
          <p:spPr>
            <a:xfrm>
              <a:off x="5841523" y="2111756"/>
              <a:ext cx="574628" cy="574628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D2DCFE-C5C2-54AA-C1A2-335C06849013}"/>
                </a:ext>
              </a:extLst>
            </p:cNvPr>
            <p:cNvSpPr/>
            <p:nvPr/>
          </p:nvSpPr>
          <p:spPr>
            <a:xfrm>
              <a:off x="5307939" y="3261014"/>
              <a:ext cx="1641796" cy="656718"/>
            </a:xfrm>
            <a:custGeom>
              <a:avLst/>
              <a:gdLst>
                <a:gd name="connsiteX0" fmla="*/ 0 w 1641796"/>
                <a:gd name="connsiteY0" fmla="*/ 0 h 656718"/>
                <a:gd name="connsiteX1" fmla="*/ 1641796 w 1641796"/>
                <a:gd name="connsiteY1" fmla="*/ 0 h 656718"/>
                <a:gd name="connsiteX2" fmla="*/ 1641796 w 1641796"/>
                <a:gd name="connsiteY2" fmla="*/ 656718 h 656718"/>
                <a:gd name="connsiteX3" fmla="*/ 0 w 1641796"/>
                <a:gd name="connsiteY3" fmla="*/ 656718 h 656718"/>
                <a:gd name="connsiteX4" fmla="*/ 0 w 1641796"/>
                <a:gd name="connsiteY4" fmla="*/ 0 h 65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796" h="656718">
                  <a:moveTo>
                    <a:pt x="0" y="0"/>
                  </a:moveTo>
                  <a:lnTo>
                    <a:pt x="1641796" y="0"/>
                  </a:lnTo>
                  <a:lnTo>
                    <a:pt x="1641796" y="656718"/>
                  </a:lnTo>
                  <a:lnTo>
                    <a:pt x="0" y="6567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81381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100" kern="1200" cap="all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⚙️ Automate Maintenance</a:t>
              </a:r>
              <a:endParaRPr lang="en-US" sz="1100" kern="12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3F98E05-4FE5-4B0A-60EE-81308545ACCF}"/>
                </a:ext>
              </a:extLst>
            </p:cNvPr>
            <p:cNvSpPr/>
            <p:nvPr/>
          </p:nvSpPr>
          <p:spPr>
            <a:xfrm>
              <a:off x="6522867" y="4157264"/>
              <a:ext cx="1001496" cy="1001496"/>
            </a:xfrm>
            <a:prstGeom prst="ellipse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0" name="Rectangle 59" descr="Bar chart">
              <a:extLst>
                <a:ext uri="{FF2B5EF4-FFF2-40B4-BE49-F238E27FC236}">
                  <a16:creationId xmlns:a16="http://schemas.microsoft.com/office/drawing/2014/main" id="{DE6E3448-8D4E-C004-2B80-2A665EE09984}"/>
                </a:ext>
              </a:extLst>
            </p:cNvPr>
            <p:cNvSpPr/>
            <p:nvPr/>
          </p:nvSpPr>
          <p:spPr>
            <a:xfrm>
              <a:off x="6662422" y="4370698"/>
              <a:ext cx="574628" cy="574628"/>
            </a:xfrm>
            <a:prstGeom prst="rect">
              <a:avLst/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E5F1FE-58F1-B17E-156A-EE36879C71E7}"/>
                </a:ext>
              </a:extLst>
            </p:cNvPr>
            <p:cNvSpPr/>
            <p:nvPr/>
          </p:nvSpPr>
          <p:spPr>
            <a:xfrm>
              <a:off x="6202716" y="5502772"/>
              <a:ext cx="1641796" cy="656718"/>
            </a:xfrm>
            <a:custGeom>
              <a:avLst/>
              <a:gdLst>
                <a:gd name="connsiteX0" fmla="*/ 0 w 1641796"/>
                <a:gd name="connsiteY0" fmla="*/ 0 h 656718"/>
                <a:gd name="connsiteX1" fmla="*/ 1641796 w 1641796"/>
                <a:gd name="connsiteY1" fmla="*/ 0 h 656718"/>
                <a:gd name="connsiteX2" fmla="*/ 1641796 w 1641796"/>
                <a:gd name="connsiteY2" fmla="*/ 656718 h 656718"/>
                <a:gd name="connsiteX3" fmla="*/ 0 w 1641796"/>
                <a:gd name="connsiteY3" fmla="*/ 656718 h 656718"/>
                <a:gd name="connsiteX4" fmla="*/ 0 w 1641796"/>
                <a:gd name="connsiteY4" fmla="*/ 0 h 65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796" h="656718">
                  <a:moveTo>
                    <a:pt x="0" y="0"/>
                  </a:moveTo>
                  <a:lnTo>
                    <a:pt x="1641796" y="0"/>
                  </a:lnTo>
                  <a:lnTo>
                    <a:pt x="1641796" y="656718"/>
                  </a:lnTo>
                  <a:lnTo>
                    <a:pt x="0" y="6567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81381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200" kern="1200" cap="all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📉 Improve Data Freshness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1147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6270FE2-4E7F-BBF3-629C-5C1579653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691117"/>
            <a:ext cx="5533119" cy="914400"/>
          </a:xfrm>
        </p:spPr>
        <p:txBody>
          <a:bodyPr/>
          <a:lstStyle/>
          <a:p>
            <a:r>
              <a:rPr lang="en-US" dirty="0"/>
              <a:t>Creating  the task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1490839-E8A9-B70C-6581-C53BDCBE3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954238"/>
            <a:ext cx="5417458" cy="651279"/>
          </a:xfrm>
        </p:spPr>
        <p:txBody>
          <a:bodyPr/>
          <a:lstStyle/>
          <a:p>
            <a:r>
              <a:rPr lang="en-US" dirty="0"/>
              <a:t>Task created successfully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7E99DE-9111-404C-31B9-B541F73E82BE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1" y="2062717"/>
            <a:ext cx="5533119" cy="3861130"/>
          </a:xfrm>
          <a:noFill/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1AFE90-BF09-A65C-35B6-F10B16E4CA47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240463" y="2042633"/>
            <a:ext cx="5418137" cy="386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69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0D09-4C4F-EEF6-1E02-D9EC1EE40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Materialized Views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71C25-DF16-3420-D9AD-59D85527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3" r="11680" b="-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16C3BD7-0B1B-B0CC-1DC7-645A2AA8D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dirty="0"/>
              <a:t>A Materialized View (MV) is a precomputed, stored result of a query that is automatically refreshed as the underlying data changes.</a:t>
            </a:r>
          </a:p>
          <a:p>
            <a:endParaRPr lang="en-US" dirty="0"/>
          </a:p>
          <a:p>
            <a:r>
              <a:rPr lang="en-IN" dirty="0"/>
              <a:t>⚡ Faster Query Performance</a:t>
            </a:r>
          </a:p>
          <a:p>
            <a:r>
              <a:rPr lang="en-IN" dirty="0"/>
              <a:t>🔁 Automatic Refresh</a:t>
            </a:r>
          </a:p>
          <a:p>
            <a:r>
              <a:rPr lang="en-IN" dirty="0"/>
              <a:t>💰 Cost Efficiency</a:t>
            </a:r>
          </a:p>
          <a:p>
            <a:r>
              <a:rPr lang="en-IN" dirty="0"/>
              <a:t>📊 Ideal for Dashboards</a:t>
            </a:r>
          </a:p>
          <a:p>
            <a:r>
              <a:rPr lang="en-IN" dirty="0"/>
              <a:t>📥 Supports Incremental Updates</a:t>
            </a:r>
          </a:p>
        </p:txBody>
      </p:sp>
    </p:spTree>
    <p:extLst>
      <p:ext uri="{BB962C8B-B14F-4D97-AF65-F5344CB8AC3E}">
        <p14:creationId xmlns:p14="http://schemas.microsoft.com/office/powerpoint/2010/main" val="168036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BDC3BCF-8ECA-2D81-928C-3B26A171A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41721"/>
            <a:ext cx="3932237" cy="4327267"/>
          </a:xfrm>
        </p:spPr>
        <p:txBody>
          <a:bodyPr/>
          <a:lstStyle/>
          <a:p>
            <a:r>
              <a:rPr lang="en-US" dirty="0"/>
              <a:t>Three Materialized views have been created like this one to calculate the </a:t>
            </a:r>
          </a:p>
          <a:p>
            <a:r>
              <a:rPr lang="en-US" dirty="0"/>
              <a:t>Performance fields</a:t>
            </a:r>
          </a:p>
          <a:p>
            <a:endParaRPr lang="en-US" dirty="0"/>
          </a:p>
          <a:p>
            <a:r>
              <a:rPr lang="en-US" b="1" dirty="0"/>
              <a:t>1:mv_route_performance: </a:t>
            </a:r>
            <a:r>
              <a:rPr lang="en-US" dirty="0"/>
              <a:t>delay and fuel stats by route pair </a:t>
            </a:r>
          </a:p>
          <a:p>
            <a:r>
              <a:rPr lang="en-US" b="1" dirty="0"/>
              <a:t>2:mv_delay_summary: </a:t>
            </a:r>
            <a:r>
              <a:rPr lang="en-US" dirty="0"/>
              <a:t>average delay and OTP% by airport </a:t>
            </a:r>
          </a:p>
          <a:p>
            <a:r>
              <a:rPr lang="en-US" b="1" dirty="0"/>
              <a:t>3: </a:t>
            </a:r>
            <a:r>
              <a:rPr lang="en-US" b="1" dirty="0" err="1"/>
              <a:t>mv_fuel_efficiency</a:t>
            </a:r>
            <a:r>
              <a:rPr lang="en-US" b="1" dirty="0"/>
              <a:t>: </a:t>
            </a:r>
            <a:r>
              <a:rPr lang="en-US" dirty="0"/>
              <a:t>actual vs. planned fuel per fleet 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4D6783-44F9-2833-99E4-6EE4858C88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9" r="16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5091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A45583D-7D15-FBB9-5007-93462E874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anchor="ctr">
            <a:normAutofit/>
          </a:bodyPr>
          <a:lstStyle/>
          <a:p>
            <a:r>
              <a:rPr lang="en-US" dirty="0"/>
              <a:t>Security , Governance and Sharing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05833A-BE52-943C-8A69-A58206DD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83" r="21430"/>
          <a:stretch>
            <a:fillRect/>
          </a:stretch>
        </p:blipFill>
        <p:spPr>
          <a:xfrm>
            <a:off x="5183188" y="0"/>
            <a:ext cx="7008812" cy="6857989"/>
          </a:xfrm>
          <a:prstGeom prst="rect">
            <a:avLst/>
          </a:prstGeom>
          <a:noFill/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11E0FBFD-5245-2C70-5468-2D537E599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60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Ethernet cables connected to a networking patch">
            <a:extLst>
              <a:ext uri="{FF2B5EF4-FFF2-40B4-BE49-F238E27FC236}">
                <a16:creationId xmlns:a16="http://schemas.microsoft.com/office/drawing/2014/main" id="{AF08AFE8-BFBE-A8AF-B98A-5220F7C2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20" b="9268"/>
          <a:stretch>
            <a:fillRect/>
          </a:stretch>
        </p:blipFill>
        <p:spPr>
          <a:xfrm>
            <a:off x="533399" y="1655302"/>
            <a:ext cx="5486399" cy="4351338"/>
          </a:xfrm>
          <a:prstGeom prst="rect">
            <a:avLst/>
          </a:prstGeo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B683BB3-63E9-6894-BF70-4C83BD23975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>
            <a:normAutofit/>
          </a:bodyPr>
          <a:lstStyle/>
          <a:p>
            <a:r>
              <a:rPr lang="en-US" b="0" dirty="0"/>
              <a:t>Data Masking in Snowflake is a security feature used to protect sensitive data by hiding or changing the data .</a:t>
            </a:r>
          </a:p>
          <a:p>
            <a:r>
              <a:rPr lang="en-US" b="0" dirty="0"/>
              <a:t>It ensures that only users with right privilege or access can view the actual data.</a:t>
            </a:r>
          </a:p>
          <a:p>
            <a:r>
              <a:rPr lang="en-US" b="0" dirty="0"/>
              <a:t>Key Points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0" dirty="0"/>
              <a:t>🛡️ Protect Sensitive Information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0" dirty="0"/>
              <a:t>✅ Ensure Regulatory Compliance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0" dirty="0"/>
              <a:t>👥 Role-Based Access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0" dirty="0"/>
              <a:t>🔄 Dynamic Masking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49A0D6-6C90-B5D1-D7F0-97309675E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>
            <a:normAutofit/>
          </a:bodyPr>
          <a:lstStyle/>
          <a:p>
            <a:r>
              <a:rPr lang="en-US" sz="2500"/>
              <a:t>Data Masking</a:t>
            </a:r>
          </a:p>
        </p:txBody>
      </p:sp>
    </p:spTree>
    <p:extLst>
      <p:ext uri="{BB962C8B-B14F-4D97-AF65-F5344CB8AC3E}">
        <p14:creationId xmlns:p14="http://schemas.microsoft.com/office/powerpoint/2010/main" val="368464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C838DE-9565-8BA3-10CD-90834AF5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457200"/>
            <a:ext cx="7421019" cy="1600200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 of Masking policy on Country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5EDE29-3433-32D7-E813-305D0B816B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58025" y="1893706"/>
            <a:ext cx="9255826" cy="3942456"/>
          </a:xfrm>
          <a:noFill/>
        </p:spPr>
      </p:pic>
    </p:spTree>
    <p:extLst>
      <p:ext uri="{BB962C8B-B14F-4D97-AF65-F5344CB8AC3E}">
        <p14:creationId xmlns:p14="http://schemas.microsoft.com/office/powerpoint/2010/main" val="251424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A41007-7454-4A18-3265-E56A7C8AD173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6" y="1353362"/>
            <a:ext cx="9950303" cy="4239364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1B6F1-C662-4A60-921F-E1BCF83D55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>
            <a:normAutofit/>
          </a:bodyPr>
          <a:lstStyle/>
          <a:p>
            <a:r>
              <a:rPr lang="en-US" sz="2500"/>
              <a:t>Application of Masking Policy on Flight Number</a:t>
            </a:r>
            <a:endParaRPr lang="en-IN" sz="2500"/>
          </a:p>
        </p:txBody>
      </p:sp>
    </p:spTree>
    <p:extLst>
      <p:ext uri="{BB962C8B-B14F-4D97-AF65-F5344CB8AC3E}">
        <p14:creationId xmlns:p14="http://schemas.microsoft.com/office/powerpoint/2010/main" val="4164365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3B691-CD65-CDFF-8711-77A589CD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/>
          <a:lstStyle/>
          <a:p>
            <a:r>
              <a:rPr lang="en-US" dirty="0"/>
              <a:t>Row Access Policy</a:t>
            </a:r>
            <a:br>
              <a:rPr lang="en-IN" dirty="0"/>
            </a:br>
            <a:endParaRPr lang="en-US" dirty="0"/>
          </a:p>
        </p:txBody>
      </p:sp>
      <p:pic>
        <p:nvPicPr>
          <p:cNvPr id="6" name="Picture 5" descr="101010 data lines to infinity">
            <a:extLst>
              <a:ext uri="{FF2B5EF4-FFF2-40B4-BE49-F238E27FC236}">
                <a16:creationId xmlns:a16="http://schemas.microsoft.com/office/drawing/2014/main" id="{F3161864-06E7-3F51-BDAC-F53E11F8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65" r="15161" b="1"/>
          <a:stretch>
            <a:fillRect/>
          </a:stretch>
        </p:blipFill>
        <p:spPr>
          <a:xfrm>
            <a:off x="5183188" y="10"/>
            <a:ext cx="7008812" cy="6857989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91204-DA1B-B047-6F5F-FBDF8F7EF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>
            <a:normAutofit/>
          </a:bodyPr>
          <a:lstStyle/>
          <a:p>
            <a:r>
              <a:rPr lang="en-US" b="1" dirty="0"/>
              <a:t>Row Access Policy</a:t>
            </a:r>
            <a:r>
              <a:rPr lang="en-US" dirty="0"/>
              <a:t> in Snowflake is a data security feature that controls which rows of data a user can see based on their role, attributes, or session context.</a:t>
            </a:r>
          </a:p>
          <a:p>
            <a:r>
              <a:rPr lang="en-US" dirty="0"/>
              <a:t>It’s a powerful way to implement by categories control.</a:t>
            </a:r>
          </a:p>
          <a:p>
            <a:r>
              <a:rPr lang="en-US" dirty="0"/>
              <a:t>Why to Use Row Access Policy?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ptos" panose="020B0004020202020204" pitchFamily="34" charset="0"/>
              </a:rPr>
              <a:t>🔐 Enforce Data Privacy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ptos" panose="020B0004020202020204" pitchFamily="34" charset="0"/>
              </a:rPr>
              <a:t>✅ Regulatory Compliance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ptos" panose="020B0004020202020204" pitchFamily="34" charset="0"/>
              </a:rPr>
              <a:t>🧩 Dynamic Filtering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ptos" panose="020B0004020202020204" pitchFamily="34" charset="0"/>
              </a:rPr>
              <a:t>📊 Secure Data Sharing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29B5889-0BEE-DF78-7C3A-FD960E66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69305"/>
            <a:ext cx="272832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457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63CCD80-8669-515E-19FE-329968AFA3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042" y="961005"/>
            <a:ext cx="8911647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Row Access Policy based on Region 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4042CB-2EBE-E142-A897-C261A8DB8CE2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41" y="1712848"/>
            <a:ext cx="8593111" cy="4184147"/>
          </a:xfrm>
          <a:noFill/>
        </p:spPr>
      </p:pic>
    </p:spTree>
    <p:extLst>
      <p:ext uri="{BB962C8B-B14F-4D97-AF65-F5344CB8AC3E}">
        <p14:creationId xmlns:p14="http://schemas.microsoft.com/office/powerpoint/2010/main" val="417858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3E74B-1A6F-1251-C5AD-23BEF0A4E58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Understanding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91305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DE9DE68-D98F-7E2B-5D5D-6D65AB14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Secure Data Sharing</a:t>
            </a:r>
            <a:br>
              <a:rPr lang="en-IN" dirty="0"/>
            </a:br>
            <a:endParaRPr lang="en-US" dirty="0"/>
          </a:p>
        </p:txBody>
      </p:sp>
      <p:pic>
        <p:nvPicPr>
          <p:cNvPr id="5" name="Picture 4" descr="Digital padlock art">
            <a:extLst>
              <a:ext uri="{FF2B5EF4-FFF2-40B4-BE49-F238E27FC236}">
                <a16:creationId xmlns:a16="http://schemas.microsoft.com/office/drawing/2014/main" id="{BC92E793-E228-1272-FC95-CBB77E4F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473" b="-3"/>
          <a:stretch>
            <a:fillRect/>
          </a:stretch>
        </p:blipFill>
        <p:spPr>
          <a:xfrm>
            <a:off x="838200" y="1825625"/>
            <a:ext cx="5181600" cy="4351338"/>
          </a:xfrm>
          <a:prstGeom prst="rect">
            <a:avLst/>
          </a:prstGeom>
          <a:noFill/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CCD0DF6-CA35-8DBC-FD37-ED7C2627E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Secure Data Sharing is a feature that allows  us to share data with other Snowflake accounts or external consumers without copying or moving the data. </a:t>
            </a:r>
          </a:p>
          <a:p>
            <a:pPr marL="0" indent="0">
              <a:buNone/>
            </a:pPr>
            <a:r>
              <a:rPr lang="en-US" sz="1600" dirty="0"/>
              <a:t>This ensures security, governance, and cost efficiency.</a:t>
            </a:r>
          </a:p>
          <a:p>
            <a:pPr marL="0" indent="0">
              <a:buNone/>
            </a:pPr>
            <a:r>
              <a:rPr lang="en-US" sz="1800" dirty="0"/>
              <a:t>Why to use Secure Data Sharing?</a:t>
            </a:r>
          </a:p>
          <a:p>
            <a:pPr marL="0" indent="0">
              <a:buNone/>
            </a:pPr>
            <a:r>
              <a:rPr lang="en-IN" sz="1800" dirty="0"/>
              <a:t>🔐 No Data Movement</a:t>
            </a:r>
          </a:p>
          <a:p>
            <a:pPr marL="0" indent="0">
              <a:buNone/>
            </a:pPr>
            <a:r>
              <a:rPr lang="en-IN" sz="1800" dirty="0"/>
              <a:t>⚡ Real-Time Access</a:t>
            </a:r>
          </a:p>
          <a:p>
            <a:pPr marL="0" indent="0">
              <a:buNone/>
            </a:pPr>
            <a:r>
              <a:rPr lang="en-IN" sz="1800" dirty="0"/>
              <a:t>✅ Governance &amp; Compliance</a:t>
            </a:r>
          </a:p>
          <a:p>
            <a:pPr marL="0" indent="0">
              <a:buNone/>
            </a:pPr>
            <a:r>
              <a:rPr lang="en-IN" sz="1800" dirty="0"/>
              <a:t>🌍 External &amp; Internal Sharing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61697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56B1AC-0CE0-9095-ABFA-730B3515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82502"/>
          </a:xfrm>
        </p:spPr>
        <p:txBody>
          <a:bodyPr anchor="b">
            <a:normAutofit/>
          </a:bodyPr>
          <a:lstStyle/>
          <a:p>
            <a:r>
              <a:rPr lang="en-US" dirty="0"/>
              <a:t>Share Creation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A15533-D936-F186-B71E-E7E07D1E96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6298" y="1562986"/>
            <a:ext cx="9069572" cy="4231758"/>
          </a:xfrm>
          <a:noFill/>
        </p:spPr>
      </p:pic>
    </p:spTree>
    <p:extLst>
      <p:ext uri="{BB962C8B-B14F-4D97-AF65-F5344CB8AC3E}">
        <p14:creationId xmlns:p14="http://schemas.microsoft.com/office/powerpoint/2010/main" val="2499821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A08C1F8A-1A24-3250-4EB5-672DA089C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Share Description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EA079C-8E4D-E0D2-DC1D-F60A801FA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86" y="1573619"/>
            <a:ext cx="8858070" cy="4603344"/>
          </a:xfrm>
        </p:spPr>
      </p:pic>
    </p:spTree>
    <p:extLst>
      <p:ext uri="{BB962C8B-B14F-4D97-AF65-F5344CB8AC3E}">
        <p14:creationId xmlns:p14="http://schemas.microsoft.com/office/powerpoint/2010/main" val="930014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CEE5-528A-5065-079D-13F3B046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Share Customer Inbound</a:t>
            </a:r>
            <a:endParaRPr lang="en-IN" sz="28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921FA6-EA14-0D9B-3B1E-E678989AA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90688"/>
            <a:ext cx="9419830" cy="4486275"/>
          </a:xfrm>
        </p:spPr>
      </p:pic>
    </p:spTree>
    <p:extLst>
      <p:ext uri="{BB962C8B-B14F-4D97-AF65-F5344CB8AC3E}">
        <p14:creationId xmlns:p14="http://schemas.microsoft.com/office/powerpoint/2010/main" val="2288523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525E-FBA4-854E-D16A-EE202737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Share Customer Outbound</a:t>
            </a:r>
            <a:endParaRPr lang="en-IN" sz="28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B3077D-66E4-5639-F0F2-04301CE45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1531088"/>
            <a:ext cx="8975028" cy="4645875"/>
          </a:xfrm>
        </p:spPr>
      </p:pic>
    </p:spTree>
    <p:extLst>
      <p:ext uri="{BB962C8B-B14F-4D97-AF65-F5344CB8AC3E}">
        <p14:creationId xmlns:p14="http://schemas.microsoft.com/office/powerpoint/2010/main" val="1855075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DB2B9B-DFAC-0E48-FC1D-B5B0DA45A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2231E3-9529-67C1-4CEA-48C828D42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0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FBC1E7-E8DF-34E3-CEAD-3D70346AAC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582" y="453005"/>
            <a:ext cx="8911647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Unique Selling Points</a:t>
            </a:r>
          </a:p>
        </p:txBody>
      </p:sp>
      <p:pic>
        <p:nvPicPr>
          <p:cNvPr id="1026" name="Picture 2" descr="Usp Chart Keywords Icons Stock Vector (Royalty Free) 427154275 |  Shutterstock">
            <a:extLst>
              <a:ext uri="{FF2B5EF4-FFF2-40B4-BE49-F238E27FC236}">
                <a16:creationId xmlns:a16="http://schemas.microsoft.com/office/drawing/2014/main" id="{AAC16AB2-691F-88FC-76DF-0CE76ED6356F}"/>
              </a:ext>
            </a:extLst>
          </p:cNvPr>
          <p:cNvPicPr>
            <a:picLocks noGrp="1" noChangeAspect="1" noChangeArrowheads="1"/>
          </p:cNvPicPr>
          <p:nvPr>
            <p:ph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7"/>
          <a:stretch>
            <a:fillRect/>
          </a:stretch>
        </p:blipFill>
        <p:spPr bwMode="auto">
          <a:xfrm>
            <a:off x="6892637" y="1357802"/>
            <a:ext cx="4016368" cy="4353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4D74AF-2479-4A37-CDF7-C6EEF610C9CE}"/>
              </a:ext>
            </a:extLst>
          </p:cNvPr>
          <p:cNvSpPr txBox="1"/>
          <p:nvPr/>
        </p:nvSpPr>
        <p:spPr>
          <a:xfrm>
            <a:off x="1092200" y="2212310"/>
            <a:ext cx="61006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b="1" dirty="0"/>
          </a:p>
          <a:p>
            <a:endParaRPr lang="en-US" sz="1600" b="1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0F6A78-2307-4F49-E2FE-778032D70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51423"/>
              </p:ext>
            </p:extLst>
          </p:nvPr>
        </p:nvGraphicFramePr>
        <p:xfrm>
          <a:off x="930564" y="1357801"/>
          <a:ext cx="5514108" cy="4663440"/>
        </p:xfrm>
        <a:graphic>
          <a:graphicData uri="http://schemas.openxmlformats.org/drawingml/2006/table">
            <a:tbl>
              <a:tblPr/>
              <a:tblGrid>
                <a:gridCol w="1838036">
                  <a:extLst>
                    <a:ext uri="{9D8B030D-6E8A-4147-A177-3AD203B41FA5}">
                      <a16:colId xmlns:a16="http://schemas.microsoft.com/office/drawing/2014/main" val="3564379630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896543787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3960161253"/>
                    </a:ext>
                  </a:extLst>
                </a:gridCol>
              </a:tblGrid>
              <a:tr h="456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USP Pillar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Technical 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Business 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52840"/>
                  </a:ext>
                </a:extLst>
              </a:tr>
              <a:tr h="5119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⚙️ Real-Time Pipeline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Snowpipe, Streams, IICS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Live operational visibility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25995"/>
                  </a:ext>
                </a:extLst>
              </a:tr>
              <a:tr h="7314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🔐 Secure Data Access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Masking Policy, RLS, Secure Share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Regulatory compliance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253141"/>
                  </a:ext>
                </a:extLst>
              </a:tr>
              <a:tr h="7314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📈 Insightful Dashboards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Tableau + Snowflake Live Connection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Actionable analytics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482893"/>
                  </a:ext>
                </a:extLst>
              </a:tr>
              <a:tr h="7314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🌍 Scalable Cloud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AWS + Snowflake Elastic Compute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Global scalability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090277"/>
                  </a:ext>
                </a:extLst>
              </a:tr>
              <a:tr h="5119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💸 Cost Savings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Data-driven Optimization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Reduced delays &amp; fuel costs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416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87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62911-7649-15C4-1EEF-59C430250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0176" y="508425"/>
            <a:ext cx="8911647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Workflow</a:t>
            </a:r>
          </a:p>
        </p:txBody>
      </p:sp>
      <p:pic>
        <p:nvPicPr>
          <p:cNvPr id="5" name="Content Placeholder 4" descr="A diagram of a cloud computing system">
            <a:extLst>
              <a:ext uri="{FF2B5EF4-FFF2-40B4-BE49-F238E27FC236}">
                <a16:creationId xmlns:a16="http://schemas.microsoft.com/office/drawing/2014/main" id="{43263E5A-44DA-DC5C-C00B-2C9089826488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4" y="1398588"/>
            <a:ext cx="8471338" cy="4329550"/>
          </a:xfrm>
        </p:spPr>
      </p:pic>
    </p:spTree>
    <p:extLst>
      <p:ext uri="{BB962C8B-B14F-4D97-AF65-F5344CB8AC3E}">
        <p14:creationId xmlns:p14="http://schemas.microsoft.com/office/powerpoint/2010/main" val="420078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7FED7-AE22-2BAC-A420-AE845585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/>
              <a:t>Data Overview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A04C55-B20C-0530-3460-C3A5E9F67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 have majorly 6 datasets:</a:t>
            </a:r>
          </a:p>
          <a:p>
            <a:r>
              <a:rPr lang="en-US" dirty="0"/>
              <a:t>Aircraft Master : 320 records</a:t>
            </a:r>
          </a:p>
          <a:p>
            <a:r>
              <a:rPr lang="en-US" dirty="0"/>
              <a:t>Airport Master : 160 records</a:t>
            </a:r>
          </a:p>
          <a:p>
            <a:r>
              <a:rPr lang="en-US" dirty="0"/>
              <a:t>Flight Operations: 45000 records</a:t>
            </a:r>
          </a:p>
          <a:p>
            <a:r>
              <a:rPr lang="en-US" dirty="0"/>
              <a:t>Flight Schedule: 30000 records</a:t>
            </a:r>
          </a:p>
          <a:p>
            <a:r>
              <a:rPr lang="en-US" dirty="0"/>
              <a:t>Fuel Consumption :4000 records</a:t>
            </a:r>
          </a:p>
          <a:p>
            <a:r>
              <a:rPr lang="en-US" dirty="0"/>
              <a:t>Region Hierarchy :180 records</a:t>
            </a:r>
          </a:p>
          <a:p>
            <a:endParaRPr lang="en-US" dirty="0"/>
          </a:p>
          <a:p>
            <a:r>
              <a:rPr lang="en-US" dirty="0"/>
              <a:t>Having different Insights and different categorical data.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A16FAD02-C1E0-8E68-CF4A-EEA1C5D2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" r="8716" b="3"/>
          <a:stretch>
            <a:fillRect/>
          </a:stretch>
        </p:blipFill>
        <p:spPr>
          <a:xfrm>
            <a:off x="5183188" y="849894"/>
            <a:ext cx="7008812" cy="51582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657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D1E0-3CD7-FFBC-25E3-7D9337BB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/>
              <a:t>Data Acquisition and Loading</a:t>
            </a:r>
            <a:endParaRPr lang="en-IN" dirty="0"/>
          </a:p>
        </p:txBody>
      </p:sp>
      <p:pic>
        <p:nvPicPr>
          <p:cNvPr id="8" name="Content Placeholder 7" descr="A diagram of a process&#10;&#10;AI-generated content may be incorrect.">
            <a:extLst>
              <a:ext uri="{FF2B5EF4-FFF2-40B4-BE49-F238E27FC236}">
                <a16:creationId xmlns:a16="http://schemas.microsoft.com/office/drawing/2014/main" id="{9E22A8F8-D11C-4623-F3C6-C40C4EB90A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54" y="1825625"/>
            <a:ext cx="2900892" cy="4351338"/>
          </a:xfrm>
          <a:noFill/>
        </p:spPr>
      </p:pic>
      <p:pic>
        <p:nvPicPr>
          <p:cNvPr id="6" name="Video 5" descr="Computer Servers">
            <a:extLst>
              <a:ext uri="{FF2B5EF4-FFF2-40B4-BE49-F238E27FC236}">
                <a16:creationId xmlns:a16="http://schemas.microsoft.com/office/drawing/2014/main" id="{CE219B49-E651-1859-F725-B641D2F5E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42349" b="-1"/>
          <a:stretch>
            <a:fillRect/>
          </a:stretch>
        </p:blipFill>
        <p:spPr>
          <a:xfrm>
            <a:off x="6533165" y="1825625"/>
            <a:ext cx="445967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605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1CA6578-AE7F-C782-984E-A9D0985E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Creating Storage Integration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CFA14CE-5135-8D04-72CD-79AF4529C8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step an Aviation stage is being created and integrated with the s3 bucket.</a:t>
            </a:r>
          </a:p>
          <a:p>
            <a:pPr marL="0" indent="0">
              <a:buNone/>
            </a:pPr>
            <a:r>
              <a:rPr lang="en-US" dirty="0"/>
              <a:t>Reason: So that your Aws credentials are not exposed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2FF79C-84C5-9879-F17D-E830096ADD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6094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E9EA2-91E5-9409-E6AF-9295BF469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Loading the data with internal stages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38789F-3E1E-8C14-DCBF-5D4CD4CE3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79" y="1587640"/>
            <a:ext cx="9083710" cy="4589323"/>
          </a:xfrm>
        </p:spPr>
      </p:pic>
    </p:spTree>
    <p:extLst>
      <p:ext uri="{BB962C8B-B14F-4D97-AF65-F5344CB8AC3E}">
        <p14:creationId xmlns:p14="http://schemas.microsoft.com/office/powerpoint/2010/main" val="322524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66a23e8-5bc1-46a3-bbc3-6bd9418d80a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3E256AB7A5674D8B2B6F4DA9CF7031" ma:contentTypeVersion="13" ma:contentTypeDescription="Create a new document." ma:contentTypeScope="" ma:versionID="4886adab7cb0d7ba3a07f5e07f081420">
  <xsd:schema xmlns:xsd="http://www.w3.org/2001/XMLSchema" xmlns:xs="http://www.w3.org/2001/XMLSchema" xmlns:p="http://schemas.microsoft.com/office/2006/metadata/properties" xmlns:ns3="866a23e8-5bc1-46a3-bbc3-6bd9418d80a3" xmlns:ns4="1a71c0b3-130c-487e-8417-3066bac3ff3e" targetNamespace="http://schemas.microsoft.com/office/2006/metadata/properties" ma:root="true" ma:fieldsID="fa0d07ac74c9092be86fc69e984a14d4" ns3:_="" ns4:_="">
    <xsd:import namespace="866a23e8-5bc1-46a3-bbc3-6bd9418d80a3"/>
    <xsd:import namespace="1a71c0b3-130c-487e-8417-3066bac3ff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6a23e8-5bc1-46a3-bbc3-6bd9418d8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71c0b3-130c-487e-8417-3066bac3ff3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55CB52-33A3-4B47-8C1D-0EE24875E3DC}">
  <ds:schemaRefs>
    <ds:schemaRef ds:uri="http://schemas.microsoft.com/office/2006/documentManagement/types"/>
    <ds:schemaRef ds:uri="866a23e8-5bc1-46a3-bbc3-6bd9418d80a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a71c0b3-130c-487e-8417-3066bac3ff3e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998B09E-68DE-4B62-A34E-BB5B738ECC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94D279-E2AE-4019-BCF2-87BBF2C9DE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6a23e8-5bc1-46a3-bbc3-6bd9418d80a3"/>
    <ds:schemaRef ds:uri="1a71c0b3-130c-487e-8417-3066bac3ff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</TotalTime>
  <Words>750</Words>
  <Application>Microsoft Office PowerPoint</Application>
  <PresentationFormat>Widescreen</PresentationFormat>
  <Paragraphs>136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Frutiger 45 bold</vt:lpstr>
      <vt:lpstr>Frutiger 45 Light</vt:lpstr>
      <vt:lpstr>Frutiger LT Pro 45 Light</vt:lpstr>
      <vt:lpstr>Frutiger LT Pro 55 Roman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Overview</vt:lpstr>
      <vt:lpstr>Data Acquisition and Loading</vt:lpstr>
      <vt:lpstr>Creating Storage Integration</vt:lpstr>
      <vt:lpstr>Loading the data with internal stages</vt:lpstr>
      <vt:lpstr>PowerPoint Presentation</vt:lpstr>
      <vt:lpstr>PowerPoint Presentation</vt:lpstr>
      <vt:lpstr>Data Modelling and Schema </vt:lpstr>
      <vt:lpstr>Building Dimension Tables</vt:lpstr>
      <vt:lpstr>Building Fact Tables</vt:lpstr>
      <vt:lpstr>Surrogate Keys   </vt:lpstr>
      <vt:lpstr>Application of Surrogate Keys</vt:lpstr>
      <vt:lpstr>PowerPoint Presentation</vt:lpstr>
      <vt:lpstr>Incremental Automation Using Streams, Tasks, and MVs </vt:lpstr>
      <vt:lpstr>Stream Setup</vt:lpstr>
      <vt:lpstr>PowerPoint Presentation</vt:lpstr>
      <vt:lpstr>PowerPoint Presentation</vt:lpstr>
      <vt:lpstr>Materialized Views</vt:lpstr>
      <vt:lpstr>PowerPoint Presentation</vt:lpstr>
      <vt:lpstr>Security , Governance and Sharing</vt:lpstr>
      <vt:lpstr>PowerPoint Presentation</vt:lpstr>
      <vt:lpstr>Application of Masking policy on Country</vt:lpstr>
      <vt:lpstr>PowerPoint Presentation</vt:lpstr>
      <vt:lpstr>Row Access Policy </vt:lpstr>
      <vt:lpstr>PowerPoint Presentation</vt:lpstr>
      <vt:lpstr>Secure Data Sharing </vt:lpstr>
      <vt:lpstr>Share Creation</vt:lpstr>
      <vt:lpstr>Share Description</vt:lpstr>
      <vt:lpstr>Share Customer Inbound</vt:lpstr>
      <vt:lpstr>Share Customer Outbound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DHERENDRA  SINGH</dc:creator>
  <cp:lastModifiedBy>Dherendra Singh</cp:lastModifiedBy>
  <cp:revision>4</cp:revision>
  <dcterms:created xsi:type="dcterms:W3CDTF">2025-11-10T16:30:39Z</dcterms:created>
  <dcterms:modified xsi:type="dcterms:W3CDTF">2025-11-11T12:15:05Z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0x010100793E256AB7A5674D8B2B6F4DA9CF7031</vt:lpwstr>
  </property>
  <property fmtid="{D5CDD505-2E9C-101B-9397-08002B2CF9AE}" pid="3" name="_dlc_DocIdItemGuid">
    <vt:lpwstr>36da67c7-b504-4aea-865b-0e87cedc899d</vt:lpwstr>
  </property>
</Properties>
</file>